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  <p:sldId id="260" r:id="rId4"/>
    <p:sldId id="261" r:id="rId5"/>
    <p:sldId id="256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C174-2F3D-CB46-817B-1975DD262D4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C174-2F3D-CB46-817B-1975DD262D4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60FE5-9995-9049-84D6-9B542E027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5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mcqs.com/component/k2/allergic-rhinitis" TargetMode="External"/><Relationship Id="rId2" Type="http://schemas.openxmlformats.org/officeDocument/2006/relationships/hyperlink" Target="http://blog.oransi.com/category/allerg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2614905/figure/F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28" y="4329379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Allergies and TGF-Beta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9457" y="5772161"/>
            <a:ext cx="309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Cayla Guerra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aller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727" y="1159374"/>
            <a:ext cx="5027938" cy="30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4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Allergic Rhinitis?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dentalmcqs.com/images/Allergic_rhinitis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00" y="1855633"/>
            <a:ext cx="3554555" cy="337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55" y="1855633"/>
            <a:ext cx="3969437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66280" y="2469076"/>
            <a:ext cx="1610435" cy="5049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Red, itchy, watery eyes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909247" y="3138987"/>
            <a:ext cx="1543808" cy="7756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Sneezing, congestion, runny nose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909247" y="4452614"/>
            <a:ext cx="1684170" cy="8415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Itchy or sore throat, post-nasal drip, cough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34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wrong with TGF-Beta in Allergic Rhinitis?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57545" y="2865692"/>
            <a:ext cx="6858000" cy="4050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ounded Rectangle 4"/>
          <p:cNvSpPr/>
          <p:nvPr/>
        </p:nvSpPr>
        <p:spPr>
          <a:xfrm>
            <a:off x="1344624" y="2874143"/>
            <a:ext cx="3272459" cy="40509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TGFB1 </a:t>
            </a:r>
            <a:r>
              <a:rPr lang="en-US" sz="1350" dirty="0" err="1" smtClean="0"/>
              <a:t>Propeptide</a:t>
            </a:r>
            <a:endParaRPr lang="en-US" sz="1350" dirty="0"/>
          </a:p>
        </p:txBody>
      </p:sp>
      <p:sp>
        <p:nvSpPr>
          <p:cNvPr id="6" name="Rounded Rectangle 5"/>
          <p:cNvSpPr/>
          <p:nvPr/>
        </p:nvSpPr>
        <p:spPr>
          <a:xfrm>
            <a:off x="5367098" y="2857820"/>
            <a:ext cx="2448448" cy="40509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 smtClean="0"/>
              <a:t>TGFB1</a:t>
            </a:r>
            <a:endParaRPr lang="en-US" sz="1350" dirty="0"/>
          </a:p>
        </p:txBody>
      </p:sp>
      <p:sp>
        <p:nvSpPr>
          <p:cNvPr id="40" name="Rounded Rectangle 39"/>
          <p:cNvSpPr/>
          <p:nvPr/>
        </p:nvSpPr>
        <p:spPr>
          <a:xfrm>
            <a:off x="1246476" y="4116945"/>
            <a:ext cx="2430262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1" name="Rounded Rectangle 40"/>
          <p:cNvSpPr/>
          <p:nvPr/>
        </p:nvSpPr>
        <p:spPr>
          <a:xfrm>
            <a:off x="1497024" y="4109461"/>
            <a:ext cx="1312059" cy="15988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2" name="Rounded Rectangle 41"/>
          <p:cNvSpPr/>
          <p:nvPr/>
        </p:nvSpPr>
        <p:spPr>
          <a:xfrm>
            <a:off x="2980853" y="4124429"/>
            <a:ext cx="695885" cy="1524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Rounded Rectangle 42"/>
          <p:cNvSpPr/>
          <p:nvPr/>
        </p:nvSpPr>
        <p:spPr>
          <a:xfrm>
            <a:off x="5056476" y="2186635"/>
            <a:ext cx="2430262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4" name="Rounded Rectangle 43"/>
          <p:cNvSpPr/>
          <p:nvPr/>
        </p:nvSpPr>
        <p:spPr>
          <a:xfrm>
            <a:off x="5307024" y="2179151"/>
            <a:ext cx="1312059" cy="15988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Rounded Rectangle 44"/>
          <p:cNvSpPr/>
          <p:nvPr/>
        </p:nvSpPr>
        <p:spPr>
          <a:xfrm>
            <a:off x="6790853" y="2194119"/>
            <a:ext cx="695885" cy="1524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6" name="Rounded Rectangle 45"/>
          <p:cNvSpPr/>
          <p:nvPr/>
        </p:nvSpPr>
        <p:spPr>
          <a:xfrm>
            <a:off x="2408810" y="4678777"/>
            <a:ext cx="2430262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7" name="Rounded Rectangle 46"/>
          <p:cNvSpPr/>
          <p:nvPr/>
        </p:nvSpPr>
        <p:spPr>
          <a:xfrm>
            <a:off x="2659358" y="4671293"/>
            <a:ext cx="1312059" cy="15988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8" name="Rounded Rectangle 47"/>
          <p:cNvSpPr/>
          <p:nvPr/>
        </p:nvSpPr>
        <p:spPr>
          <a:xfrm>
            <a:off x="4143187" y="4686261"/>
            <a:ext cx="695885" cy="1524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9" name="Rounded Rectangle 48"/>
          <p:cNvSpPr/>
          <p:nvPr/>
        </p:nvSpPr>
        <p:spPr>
          <a:xfrm>
            <a:off x="531221" y="2384124"/>
            <a:ext cx="2430262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0" name="Rounded Rectangle 49"/>
          <p:cNvSpPr/>
          <p:nvPr/>
        </p:nvSpPr>
        <p:spPr>
          <a:xfrm>
            <a:off x="781769" y="2376640"/>
            <a:ext cx="1312059" cy="15988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1" name="Rounded Rectangle 50"/>
          <p:cNvSpPr/>
          <p:nvPr/>
        </p:nvSpPr>
        <p:spPr>
          <a:xfrm>
            <a:off x="2265598" y="2391608"/>
            <a:ext cx="695885" cy="1524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2" name="Rounded Rectangle 51"/>
          <p:cNvSpPr/>
          <p:nvPr/>
        </p:nvSpPr>
        <p:spPr>
          <a:xfrm>
            <a:off x="6202888" y="4193145"/>
            <a:ext cx="2430262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3" name="Rounded Rectangle 52"/>
          <p:cNvSpPr/>
          <p:nvPr/>
        </p:nvSpPr>
        <p:spPr>
          <a:xfrm>
            <a:off x="6453436" y="4185661"/>
            <a:ext cx="1312059" cy="15988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4" name="Rounded Rectangle 53"/>
          <p:cNvSpPr/>
          <p:nvPr/>
        </p:nvSpPr>
        <p:spPr>
          <a:xfrm>
            <a:off x="7937265" y="4200629"/>
            <a:ext cx="695885" cy="1524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5" name="Rounded Rectangle 54"/>
          <p:cNvSpPr/>
          <p:nvPr/>
        </p:nvSpPr>
        <p:spPr>
          <a:xfrm>
            <a:off x="1746818" y="3584984"/>
            <a:ext cx="2430262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6" name="Rounded Rectangle 55"/>
          <p:cNvSpPr/>
          <p:nvPr/>
        </p:nvSpPr>
        <p:spPr>
          <a:xfrm>
            <a:off x="1997366" y="3577500"/>
            <a:ext cx="1312059" cy="15988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7" name="Rounded Rectangle 56"/>
          <p:cNvSpPr/>
          <p:nvPr/>
        </p:nvSpPr>
        <p:spPr>
          <a:xfrm>
            <a:off x="3481195" y="3592468"/>
            <a:ext cx="695885" cy="1524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8" name="Rounded Rectangle 57"/>
          <p:cNvSpPr/>
          <p:nvPr/>
        </p:nvSpPr>
        <p:spPr>
          <a:xfrm>
            <a:off x="5854945" y="5100408"/>
            <a:ext cx="2430262" cy="15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9" name="Rounded Rectangle 58"/>
          <p:cNvSpPr/>
          <p:nvPr/>
        </p:nvSpPr>
        <p:spPr>
          <a:xfrm>
            <a:off x="6105493" y="5092924"/>
            <a:ext cx="1312059" cy="15988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0" name="Rounded Rectangle 59"/>
          <p:cNvSpPr/>
          <p:nvPr/>
        </p:nvSpPr>
        <p:spPr>
          <a:xfrm>
            <a:off x="7589322" y="5107892"/>
            <a:ext cx="695885" cy="1524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1" name="TextBox 60"/>
          <p:cNvSpPr txBox="1"/>
          <p:nvPr/>
        </p:nvSpPr>
        <p:spPr>
          <a:xfrm>
            <a:off x="2073939" y="5405728"/>
            <a:ext cx="4996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overexpressed!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5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Ontology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77922" y="1690689"/>
            <a:ext cx="2374711" cy="56119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7922" y="5494185"/>
            <a:ext cx="2374711" cy="56119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Cellular Component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7921" y="3547057"/>
            <a:ext cx="2374711" cy="56119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Biological Process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872251" y="1690689"/>
            <a:ext cx="423080" cy="2805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872252" y="1971285"/>
            <a:ext cx="423079" cy="2373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28022" y="1971285"/>
            <a:ext cx="7442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Decision 15"/>
          <p:cNvSpPr/>
          <p:nvPr/>
        </p:nvSpPr>
        <p:spPr>
          <a:xfrm>
            <a:off x="5349922" y="1501487"/>
            <a:ext cx="2497967" cy="861442"/>
          </a:xfrm>
          <a:prstGeom prst="flowChartDecision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TGFB1</a:t>
            </a:r>
            <a:endParaRPr lang="en-US" dirty="0"/>
          </a:p>
        </p:txBody>
      </p:sp>
      <p:pic>
        <p:nvPicPr>
          <p:cNvPr id="3074" name="Picture 2" descr="Image result for MAPK cascade tgf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16" y="2643525"/>
            <a:ext cx="3045317" cy="25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186149" y="2643525"/>
            <a:ext cx="573206" cy="31803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39236" y="5609230"/>
            <a:ext cx="287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Growth Factor</a:t>
            </a:r>
            <a:endParaRPr lang="en-US" sz="2400" dirty="0"/>
          </a:p>
        </p:txBody>
      </p:sp>
      <p:sp>
        <p:nvSpPr>
          <p:cNvPr id="20" name="Flowchart: Decision 19"/>
          <p:cNvSpPr/>
          <p:nvPr/>
        </p:nvSpPr>
        <p:spPr>
          <a:xfrm>
            <a:off x="5561249" y="5409341"/>
            <a:ext cx="1385461" cy="489867"/>
          </a:xfrm>
          <a:prstGeom prst="flowChartDecision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TGFB1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318913" y="6055377"/>
            <a:ext cx="218365" cy="1816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426656" y="5540991"/>
            <a:ext cx="218365" cy="1816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79056" y="5693391"/>
            <a:ext cx="218365" cy="1816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56308" y="5899208"/>
            <a:ext cx="218365" cy="1816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761024" y="5602566"/>
            <a:ext cx="218365" cy="1816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56142" y="5754966"/>
            <a:ext cx="218365" cy="1816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40469" y="4317242"/>
            <a:ext cx="218365" cy="1816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731456" y="5845791"/>
            <a:ext cx="218365" cy="1816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92869" y="4469642"/>
            <a:ext cx="218365" cy="1816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54451" y="4444195"/>
            <a:ext cx="218365" cy="1816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552895" y="4539835"/>
            <a:ext cx="218365" cy="1816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3075" y="4219513"/>
            <a:ext cx="218365" cy="1816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929343" y="4040689"/>
            <a:ext cx="218365" cy="1816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629524" y="4071476"/>
            <a:ext cx="218365" cy="1816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38703" y="3828838"/>
            <a:ext cx="218365" cy="1816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847889" y="4253126"/>
            <a:ext cx="218365" cy="1816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929343" y="3657286"/>
            <a:ext cx="218365" cy="1816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771251" y="3337989"/>
            <a:ext cx="218365" cy="1816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 rot="10800000">
            <a:off x="6815596" y="6190907"/>
            <a:ext cx="739573" cy="39118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Arrow 44"/>
          <p:cNvSpPr/>
          <p:nvPr/>
        </p:nvSpPr>
        <p:spPr>
          <a:xfrm rot="5400000">
            <a:off x="7580034" y="4898541"/>
            <a:ext cx="739573" cy="391188"/>
          </a:xfrm>
          <a:prstGeom prst="lef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7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107670" y="5207039"/>
            <a:ext cx="7584267" cy="4050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ounded Rectangle 13"/>
          <p:cNvSpPr/>
          <p:nvPr/>
        </p:nvSpPr>
        <p:spPr>
          <a:xfrm>
            <a:off x="3513762" y="5207039"/>
            <a:ext cx="2940475" cy="405091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TGFB1 </a:t>
            </a:r>
            <a:r>
              <a:rPr lang="en-US" sz="1350" dirty="0" err="1"/>
              <a:t>Propeptide</a:t>
            </a:r>
            <a:r>
              <a:rPr lang="en-US" sz="1350" dirty="0"/>
              <a:t> (235-459)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76648" y="5204615"/>
            <a:ext cx="1715289" cy="405091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TGFB1 (483-586)</a:t>
            </a:r>
            <a:endParaRPr lang="en-US" sz="1350" dirty="0"/>
          </a:p>
        </p:txBody>
      </p:sp>
      <p:sp>
        <p:nvSpPr>
          <p:cNvPr id="22" name="Rounded Rectangle 21"/>
          <p:cNvSpPr/>
          <p:nvPr/>
        </p:nvSpPr>
        <p:spPr>
          <a:xfrm>
            <a:off x="1107670" y="3101213"/>
            <a:ext cx="6858001" cy="4050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" name="Rounded Rectangle 22"/>
          <p:cNvSpPr/>
          <p:nvPr/>
        </p:nvSpPr>
        <p:spPr>
          <a:xfrm>
            <a:off x="1502550" y="3107632"/>
            <a:ext cx="3264659" cy="40509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TGFB1 </a:t>
            </a:r>
            <a:r>
              <a:rPr lang="en-US" sz="1350" dirty="0" err="1" smtClean="0"/>
              <a:t>Propeptide</a:t>
            </a:r>
            <a:endParaRPr lang="en-US" sz="1350" dirty="0"/>
          </a:p>
        </p:txBody>
      </p:sp>
      <p:sp>
        <p:nvSpPr>
          <p:cNvPr id="24" name="Rounded Rectangle 23"/>
          <p:cNvSpPr/>
          <p:nvPr/>
        </p:nvSpPr>
        <p:spPr>
          <a:xfrm>
            <a:off x="5517224" y="3101213"/>
            <a:ext cx="2448448" cy="40509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 smtClean="0"/>
              <a:t>TGFB1</a:t>
            </a:r>
            <a:endParaRPr lang="en-US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829564"/>
            <a:ext cx="6947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How well is my gene conserved across </a:t>
            </a:r>
            <a:r>
              <a:rPr lang="en-US" sz="3600" dirty="0" smtClean="0">
                <a:latin typeface="Arial" panose="020B0604020202020204" pitchFamily="34" charset="0"/>
                <a:ea typeface="Arial Unicode MS" charset="0"/>
                <a:cs typeface="Arial" panose="020B0604020202020204" pitchFamily="34" charset="0"/>
              </a:rPr>
              <a:t>species?</a:t>
            </a:r>
            <a:endParaRPr lang="en-US" sz="3600" dirty="0">
              <a:latin typeface="Arial" panose="020B0604020202020204" pitchFamily="34" charset="0"/>
              <a:ea typeface="Arial Unicode MS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7729" y="3828788"/>
            <a:ext cx="759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Rat</a:t>
            </a:r>
            <a:endParaRPr lang="en-US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347729" y="3196079"/>
            <a:ext cx="759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Mouse</a:t>
            </a:r>
            <a:endParaRPr lang="en-US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333014" y="4491971"/>
            <a:ext cx="759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Zebra Fish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6166" y="2434844"/>
            <a:ext cx="759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Humans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681" y="5253206"/>
            <a:ext cx="1035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Drosophila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107671" y="2415600"/>
            <a:ext cx="6858000" cy="4050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8" name="Rounded Rectangle 37"/>
          <p:cNvSpPr/>
          <p:nvPr/>
        </p:nvSpPr>
        <p:spPr>
          <a:xfrm>
            <a:off x="1494750" y="2424051"/>
            <a:ext cx="3272459" cy="40509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TGFB1 </a:t>
            </a:r>
            <a:r>
              <a:rPr lang="en-US" sz="1350" dirty="0" err="1" smtClean="0"/>
              <a:t>Propeptide</a:t>
            </a:r>
            <a:endParaRPr lang="en-US" sz="1350" dirty="0"/>
          </a:p>
        </p:txBody>
      </p:sp>
      <p:sp>
        <p:nvSpPr>
          <p:cNvPr id="39" name="Rounded Rectangle 38"/>
          <p:cNvSpPr/>
          <p:nvPr/>
        </p:nvSpPr>
        <p:spPr>
          <a:xfrm>
            <a:off x="5517224" y="2407728"/>
            <a:ext cx="2448448" cy="40509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 smtClean="0"/>
              <a:t>TGFB1</a:t>
            </a:r>
            <a:endParaRPr lang="en-US" sz="1350" dirty="0"/>
          </a:p>
        </p:txBody>
      </p:sp>
      <p:sp>
        <p:nvSpPr>
          <p:cNvPr id="40" name="Rounded Rectangle 39"/>
          <p:cNvSpPr/>
          <p:nvPr/>
        </p:nvSpPr>
        <p:spPr>
          <a:xfrm>
            <a:off x="1107671" y="3794698"/>
            <a:ext cx="6858000" cy="4050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1" name="Rounded Rectangle 40"/>
          <p:cNvSpPr/>
          <p:nvPr/>
        </p:nvSpPr>
        <p:spPr>
          <a:xfrm>
            <a:off x="1502550" y="3794698"/>
            <a:ext cx="3264659" cy="40509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TGFB1 </a:t>
            </a:r>
            <a:r>
              <a:rPr lang="en-US" sz="1350" dirty="0" err="1" smtClean="0"/>
              <a:t>Propeptide</a:t>
            </a:r>
            <a:endParaRPr lang="en-US" sz="1350" dirty="0"/>
          </a:p>
        </p:txBody>
      </p:sp>
      <p:sp>
        <p:nvSpPr>
          <p:cNvPr id="42" name="Rounded Rectangle 41"/>
          <p:cNvSpPr/>
          <p:nvPr/>
        </p:nvSpPr>
        <p:spPr>
          <a:xfrm>
            <a:off x="5517223" y="3794698"/>
            <a:ext cx="2448448" cy="40509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 smtClean="0"/>
              <a:t>TGFB1</a:t>
            </a:r>
            <a:endParaRPr lang="en-US" sz="1350" dirty="0"/>
          </a:p>
        </p:txBody>
      </p:sp>
      <p:sp>
        <p:nvSpPr>
          <p:cNvPr id="43" name="Rounded Rectangle 42"/>
          <p:cNvSpPr/>
          <p:nvPr/>
        </p:nvSpPr>
        <p:spPr>
          <a:xfrm>
            <a:off x="1107671" y="4443217"/>
            <a:ext cx="6306582" cy="4050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4" name="Rounded Rectangle 43"/>
          <p:cNvSpPr/>
          <p:nvPr/>
        </p:nvSpPr>
        <p:spPr>
          <a:xfrm>
            <a:off x="1211579" y="4443217"/>
            <a:ext cx="3011099" cy="40509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TGFB1 </a:t>
            </a:r>
            <a:r>
              <a:rPr lang="en-US" sz="1350" dirty="0" err="1" smtClean="0"/>
              <a:t>Propeptide</a:t>
            </a:r>
            <a:endParaRPr lang="en-US" sz="1350" dirty="0"/>
          </a:p>
        </p:txBody>
      </p:sp>
      <p:sp>
        <p:nvSpPr>
          <p:cNvPr id="45" name="Rounded Rectangle 44"/>
          <p:cNvSpPr/>
          <p:nvPr/>
        </p:nvSpPr>
        <p:spPr>
          <a:xfrm>
            <a:off x="5178176" y="4443217"/>
            <a:ext cx="2236076" cy="40509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 smtClean="0"/>
              <a:t>TGFB1</a:t>
            </a:r>
            <a:endParaRPr lang="en-US" sz="135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1494750" y="2407728"/>
            <a:ext cx="0" cy="2035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767209" y="2424051"/>
            <a:ext cx="0" cy="2019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502550" y="2829143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29</a:t>
            </a:r>
            <a:endParaRPr lang="en-US" sz="1200"/>
          </a:p>
        </p:txBody>
      </p:sp>
      <p:sp>
        <p:nvSpPr>
          <p:cNvPr id="51" name="TextBox 50"/>
          <p:cNvSpPr txBox="1"/>
          <p:nvPr/>
        </p:nvSpPr>
        <p:spPr>
          <a:xfrm>
            <a:off x="1502549" y="3517699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29</a:t>
            </a:r>
            <a:endParaRPr lang="en-US" sz="1200"/>
          </a:p>
        </p:txBody>
      </p:sp>
      <p:sp>
        <p:nvSpPr>
          <p:cNvPr id="52" name="TextBox 51"/>
          <p:cNvSpPr txBox="1"/>
          <p:nvPr/>
        </p:nvSpPr>
        <p:spPr>
          <a:xfrm>
            <a:off x="1510397" y="4197850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29</a:t>
            </a:r>
            <a:endParaRPr lang="en-US" sz="1200"/>
          </a:p>
        </p:txBody>
      </p:sp>
      <p:sp>
        <p:nvSpPr>
          <p:cNvPr id="53" name="TextBox 52"/>
          <p:cNvSpPr txBox="1"/>
          <p:nvPr/>
        </p:nvSpPr>
        <p:spPr>
          <a:xfrm>
            <a:off x="4775588" y="2829431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261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4804097" y="4183903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261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4775588" y="3524094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261</a:t>
            </a:r>
            <a:endParaRPr lang="en-US" sz="12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5515511" y="2412703"/>
            <a:ext cx="0" cy="2019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953684" y="2412703"/>
            <a:ext cx="0" cy="2019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33005" y="2835562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293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5533005" y="3512025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293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5542635" y="4168641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293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7933925" y="2809480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390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7959677" y="4168641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390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7941697" y="3524094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390</a:t>
            </a:r>
            <a:endParaRPr lang="en-US" sz="12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1211579" y="4431869"/>
            <a:ext cx="0" cy="775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209920" y="4443217"/>
            <a:ext cx="0" cy="775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178176" y="4443217"/>
            <a:ext cx="0" cy="775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414252" y="4443217"/>
            <a:ext cx="0" cy="775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513762" y="5214507"/>
            <a:ext cx="0" cy="775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460074" y="5224545"/>
            <a:ext cx="0" cy="775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978363" y="5214507"/>
            <a:ext cx="0" cy="775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677219" y="5224545"/>
            <a:ext cx="0" cy="775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259959" y="4878001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4217360" y="4886084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248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150029" y="4886083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280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7412357" y="4875910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377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8677219" y="5627212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586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6917671" y="5664168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483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6367059" y="5656086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459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3523952" y="5664169"/>
            <a:ext cx="583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235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7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Phylogeny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1690689"/>
            <a:ext cx="6867525" cy="3676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2633" y="5367339"/>
            <a:ext cx="327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Average Distance using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3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[1] http://pantherdb.org/genes/gene.do?acc=HUMAN|HGNC=11766|UniProtKB=P01137</a:t>
            </a:r>
          </a:p>
          <a:p>
            <a:pPr marL="0" indent="0">
              <a:buNone/>
            </a:pPr>
            <a:r>
              <a:rPr lang="en-US" dirty="0" smtClean="0"/>
              <a:t>Images</a:t>
            </a:r>
          </a:p>
          <a:p>
            <a:pPr marL="0" indent="0">
              <a:buNone/>
            </a:pPr>
            <a:r>
              <a:rPr lang="en-US" sz="2000" dirty="0"/>
              <a:t>[1] </a:t>
            </a:r>
            <a:r>
              <a:rPr lang="en-US" sz="2000" dirty="0">
                <a:hlinkClick r:id="rId2"/>
              </a:rPr>
              <a:t>http://blog.oransi.com/category/allergies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[2]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www.dentalmcqs.com/component/k2/allergic-rhinitis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[3] </a:t>
            </a:r>
            <a:r>
              <a:rPr lang="en-US" sz="2000" dirty="0">
                <a:hlinkClick r:id="rId4"/>
              </a:rPr>
              <a:t>https://www.ncbi.nlm.nih.gov/pmc/articles/PMC2614905/figure/F1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[4] http://www.nature.com/nature/journal/v425/n6958/full/nature02006.html</a:t>
            </a:r>
          </a:p>
        </p:txBody>
      </p:sp>
    </p:spTree>
    <p:extLst>
      <p:ext uri="{BB962C8B-B14F-4D97-AF65-F5344CB8AC3E}">
        <p14:creationId xmlns:p14="http://schemas.microsoft.com/office/powerpoint/2010/main" val="32669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152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 Unicode MS</vt:lpstr>
      <vt:lpstr>Arial</vt:lpstr>
      <vt:lpstr>Calibri</vt:lpstr>
      <vt:lpstr>Calibri Light</vt:lpstr>
      <vt:lpstr>Office Theme</vt:lpstr>
      <vt:lpstr>Allergies and TGF-Beta</vt:lpstr>
      <vt:lpstr>What is Allergic Rhinitis?</vt:lpstr>
      <vt:lpstr>What’s wrong with TGF-Beta in Allergic Rhinitis?</vt:lpstr>
      <vt:lpstr>Gene Ontology</vt:lpstr>
      <vt:lpstr>PowerPoint Presentation</vt:lpstr>
      <vt:lpstr>Phylogeny</vt:lpstr>
      <vt:lpstr>Refrences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Cayla Guerra</cp:lastModifiedBy>
  <cp:revision>22</cp:revision>
  <dcterms:created xsi:type="dcterms:W3CDTF">2017-02-16T22:04:19Z</dcterms:created>
  <dcterms:modified xsi:type="dcterms:W3CDTF">2017-02-21T21:18:15Z</dcterms:modified>
</cp:coreProperties>
</file>